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D400-92AE-45C0-B76E-270C2E9C01A6}" type="datetimeFigureOut">
              <a:rPr lang="pt-BR" smtClean="0"/>
              <a:t>25/11/2014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5959D7E-7D35-4D90-943C-019C5F2AAB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0008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D400-92AE-45C0-B76E-270C2E9C01A6}" type="datetimeFigureOut">
              <a:rPr lang="pt-BR" smtClean="0"/>
              <a:t>25/11/2014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5959D7E-7D35-4D90-943C-019C5F2AAB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9588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D400-92AE-45C0-B76E-270C2E9C01A6}" type="datetimeFigureOut">
              <a:rPr lang="pt-BR" smtClean="0"/>
              <a:t>25/11/2014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5959D7E-7D35-4D90-943C-019C5F2AABF5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213794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D400-92AE-45C0-B76E-270C2E9C01A6}" type="datetimeFigureOut">
              <a:rPr lang="pt-BR" smtClean="0"/>
              <a:t>25/11/2014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5959D7E-7D35-4D90-943C-019C5F2AAB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15077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D400-92AE-45C0-B76E-270C2E9C01A6}" type="datetimeFigureOut">
              <a:rPr lang="pt-BR" smtClean="0"/>
              <a:t>25/11/2014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5959D7E-7D35-4D90-943C-019C5F2AABF5}" type="slidenum">
              <a:rPr lang="pt-BR" smtClean="0"/>
              <a:t>‹nº›</a:t>
            </a:fld>
            <a:endParaRPr lang="pt-B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387115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D400-92AE-45C0-B76E-270C2E9C01A6}" type="datetimeFigureOut">
              <a:rPr lang="pt-BR" smtClean="0"/>
              <a:t>25/11/2014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5959D7E-7D35-4D90-943C-019C5F2AAB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28530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D400-92AE-45C0-B76E-270C2E9C01A6}" type="datetimeFigureOut">
              <a:rPr lang="pt-BR" smtClean="0"/>
              <a:t>25/11/2014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9D7E-7D35-4D90-943C-019C5F2AAB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9167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D400-92AE-45C0-B76E-270C2E9C01A6}" type="datetimeFigureOut">
              <a:rPr lang="pt-BR" smtClean="0"/>
              <a:t>25/11/2014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9D7E-7D35-4D90-943C-019C5F2AAB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5536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D400-92AE-45C0-B76E-270C2E9C01A6}" type="datetimeFigureOut">
              <a:rPr lang="pt-BR" smtClean="0"/>
              <a:t>25/11/2014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9D7E-7D35-4D90-943C-019C5F2AAB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8376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D400-92AE-45C0-B76E-270C2E9C01A6}" type="datetimeFigureOut">
              <a:rPr lang="pt-BR" smtClean="0"/>
              <a:t>25/11/2014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5959D7E-7D35-4D90-943C-019C5F2AAB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3131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D400-92AE-45C0-B76E-270C2E9C01A6}" type="datetimeFigureOut">
              <a:rPr lang="pt-BR" smtClean="0"/>
              <a:t>25/11/2014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5959D7E-7D35-4D90-943C-019C5F2AAB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3456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D400-92AE-45C0-B76E-270C2E9C01A6}" type="datetimeFigureOut">
              <a:rPr lang="pt-BR" smtClean="0"/>
              <a:t>25/11/2014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5959D7E-7D35-4D90-943C-019C5F2AAB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3051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D400-92AE-45C0-B76E-270C2E9C01A6}" type="datetimeFigureOut">
              <a:rPr lang="pt-BR" smtClean="0"/>
              <a:t>25/11/2014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9D7E-7D35-4D90-943C-019C5F2AAB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5180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D400-92AE-45C0-B76E-270C2E9C01A6}" type="datetimeFigureOut">
              <a:rPr lang="pt-BR" smtClean="0"/>
              <a:t>25/11/2014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9D7E-7D35-4D90-943C-019C5F2AAB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0432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D400-92AE-45C0-B76E-270C2E9C01A6}" type="datetimeFigureOut">
              <a:rPr lang="pt-BR" smtClean="0"/>
              <a:t>25/11/2014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9D7E-7D35-4D90-943C-019C5F2AAB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5629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D400-92AE-45C0-B76E-270C2E9C01A6}" type="datetimeFigureOut">
              <a:rPr lang="pt-BR" smtClean="0"/>
              <a:t>25/11/2014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5959D7E-7D35-4D90-943C-019C5F2AAB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084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4D400-92AE-45C0-B76E-270C2E9C01A6}" type="datetimeFigureOut">
              <a:rPr lang="pt-BR" smtClean="0"/>
              <a:t>25/11/2014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5959D7E-7D35-4D90-943C-019C5F2AAB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718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6700" i="1" u="sng" dirty="0" smtClean="0">
                <a:latin typeface="Century" panose="02040604050505020304" pitchFamily="18" charset="0"/>
              </a:rPr>
              <a:t>Escherichia coli</a:t>
            </a:r>
            <a:r>
              <a:rPr lang="pt-BR" sz="6700" dirty="0" smtClean="0">
                <a:latin typeface="Century" panose="02040604050505020304" pitchFamily="18" charset="0"/>
              </a:rPr>
              <a:t> </a:t>
            </a:r>
            <a:br>
              <a:rPr lang="pt-BR" sz="6700" dirty="0" smtClean="0">
                <a:latin typeface="Century" panose="02040604050505020304" pitchFamily="18" charset="0"/>
              </a:rPr>
            </a:br>
            <a:r>
              <a:rPr lang="pt-BR" sz="6700" dirty="0" smtClean="0">
                <a:latin typeface="Century" panose="02040604050505020304" pitchFamily="18" charset="0"/>
              </a:rPr>
              <a:t>“</a:t>
            </a:r>
            <a:r>
              <a:rPr lang="pt-BR" sz="6700" dirty="0" err="1" smtClean="0">
                <a:latin typeface="Century" panose="02040604050505020304" pitchFamily="18" charset="0"/>
              </a:rPr>
              <a:t>s-tec</a:t>
            </a:r>
            <a:r>
              <a:rPr lang="pt-BR" sz="6700" dirty="0" smtClean="0">
                <a:latin typeface="Century" panose="02040604050505020304" pitchFamily="18" charset="0"/>
              </a:rPr>
              <a:t>’’ 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46329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que é?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2431472" y="2452255"/>
            <a:ext cx="874914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u="sng" dirty="0"/>
              <a:t>Escherichia </a:t>
            </a:r>
            <a:r>
              <a:rPr lang="pt-BR" sz="2400" u="sng" dirty="0" smtClean="0"/>
              <a:t>coli </a:t>
            </a:r>
            <a:r>
              <a:rPr lang="pt-BR" sz="2400" dirty="0" smtClean="0"/>
              <a:t>produtora </a:t>
            </a:r>
            <a:r>
              <a:rPr lang="pt-BR" sz="2400" dirty="0"/>
              <a:t>de toxina </a:t>
            </a:r>
            <a:r>
              <a:rPr lang="pt-BR" sz="2400" dirty="0" err="1"/>
              <a:t>Shiga</a:t>
            </a:r>
            <a:r>
              <a:rPr lang="pt-BR" sz="2400" dirty="0"/>
              <a:t> (STEC) é um importante patógeno veiculado por </a:t>
            </a:r>
            <a:r>
              <a:rPr lang="pt-BR" sz="2400" dirty="0" smtClean="0"/>
              <a:t>alimentos, principalmente </a:t>
            </a:r>
            <a:r>
              <a:rPr lang="pt-BR" sz="2400" dirty="0"/>
              <a:t>produtos derivados de carne bovina e está associado a quadros de </a:t>
            </a:r>
            <a:r>
              <a:rPr lang="pt-BR" sz="2400" dirty="0" err="1"/>
              <a:t>diarréias</a:t>
            </a:r>
            <a:r>
              <a:rPr lang="pt-BR" sz="2400" dirty="0"/>
              <a:t> leves </a:t>
            </a:r>
            <a:r>
              <a:rPr lang="pt-BR" sz="2400" dirty="0" smtClean="0"/>
              <a:t>a severas </a:t>
            </a:r>
            <a:r>
              <a:rPr lang="pt-BR" sz="2400" dirty="0"/>
              <a:t>e sanguinolentas.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5411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Como foi descoberta ?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2592924" y="2067791"/>
            <a:ext cx="8629258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 </a:t>
            </a:r>
            <a:r>
              <a:rPr lang="pt-BR" sz="2400" dirty="0" smtClean="0"/>
              <a:t>O reconhecimento de STEC como uma classe</a:t>
            </a:r>
          </a:p>
          <a:p>
            <a:r>
              <a:rPr lang="pt-BR" sz="2400" dirty="0" smtClean="0"/>
              <a:t>de E. coli patogênica distinta foi o resultado de duas</a:t>
            </a:r>
          </a:p>
          <a:p>
            <a:r>
              <a:rPr lang="pt-BR" sz="2400" dirty="0" smtClean="0"/>
              <a:t>linhas de estudo convergentes:</a:t>
            </a:r>
          </a:p>
          <a:p>
            <a:endParaRPr lang="pt-BR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/>
              <a:t> </a:t>
            </a:r>
            <a:r>
              <a:rPr lang="pt-BR" sz="2400" dirty="0" err="1"/>
              <a:t>Konowalchuk</a:t>
            </a:r>
            <a:r>
              <a:rPr lang="pt-BR" sz="2400" dirty="0"/>
              <a:t>, </a:t>
            </a:r>
            <a:r>
              <a:rPr lang="pt-BR" sz="2400" dirty="0" err="1"/>
              <a:t>Speirs</a:t>
            </a:r>
            <a:r>
              <a:rPr lang="pt-BR" sz="2400" dirty="0"/>
              <a:t> e </a:t>
            </a:r>
            <a:r>
              <a:rPr lang="pt-BR" sz="2400" dirty="0" err="1"/>
              <a:t>Starvic</a:t>
            </a:r>
            <a:r>
              <a:rPr lang="pt-BR" sz="2400" dirty="0"/>
              <a:t> </a:t>
            </a:r>
            <a:r>
              <a:rPr lang="pt-BR" sz="2400" dirty="0" smtClean="0"/>
              <a:t>em1977, e em 1982, O’Brien et al.;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 smtClean="0"/>
              <a:t> Segunda via , em 1983 ;</a:t>
            </a:r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41196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Nomenclatura: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2592924" y="1905000"/>
            <a:ext cx="6966712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pt-B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800" dirty="0" smtClean="0"/>
              <a:t>Nomenclatura  V-TEC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800" dirty="0" smtClean="0"/>
              <a:t>Nomenclatura  S - TEC 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985557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Fatores de virulência :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2670464" y="1620982"/>
            <a:ext cx="814647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A mais importante </a:t>
            </a:r>
            <a:r>
              <a:rPr lang="pt-BR" sz="2400" dirty="0"/>
              <a:t>característica de virulência, a </a:t>
            </a:r>
            <a:r>
              <a:rPr lang="pt-BR" sz="2400" dirty="0" smtClean="0"/>
              <a:t>produção de </a:t>
            </a:r>
            <a:r>
              <a:rPr lang="pt-BR" sz="2400" dirty="0"/>
              <a:t>uma ou mais toxinas </a:t>
            </a:r>
            <a:r>
              <a:rPr lang="pt-BR" sz="2400" dirty="0" err="1"/>
              <a:t>Shiga</a:t>
            </a:r>
            <a:r>
              <a:rPr lang="pt-BR" sz="2400" dirty="0"/>
              <a:t>, isoladamente, não é</a:t>
            </a:r>
          </a:p>
          <a:p>
            <a:r>
              <a:rPr lang="pt-BR" sz="2400" dirty="0"/>
              <a:t>suficiente para causar doenças e outros fatores são</a:t>
            </a:r>
          </a:p>
          <a:p>
            <a:r>
              <a:rPr lang="pt-BR" sz="2400" dirty="0"/>
              <a:t>considerados relevantes, como a presença do</a:t>
            </a:r>
          </a:p>
          <a:p>
            <a:r>
              <a:rPr lang="pt-BR" sz="2400" dirty="0" err="1"/>
              <a:t>plasmídio</a:t>
            </a:r>
            <a:r>
              <a:rPr lang="pt-BR" sz="2400" dirty="0"/>
              <a:t> pO157, que codifica a </a:t>
            </a:r>
            <a:r>
              <a:rPr lang="pt-BR" sz="2400" dirty="0" err="1"/>
              <a:t>enterohemolisina</a:t>
            </a:r>
            <a:r>
              <a:rPr lang="pt-BR" sz="2400" dirty="0"/>
              <a:t> e</a:t>
            </a:r>
          </a:p>
          <a:p>
            <a:r>
              <a:rPr lang="pt-BR" sz="2400" dirty="0"/>
              <a:t>a produção de </a:t>
            </a:r>
            <a:r>
              <a:rPr lang="pt-BR" sz="2400" dirty="0" err="1"/>
              <a:t>adesinas</a:t>
            </a:r>
            <a:r>
              <a:rPr lang="pt-BR" sz="2400" dirty="0"/>
              <a:t> fimbriais e </a:t>
            </a:r>
            <a:r>
              <a:rPr lang="pt-BR" sz="2400" dirty="0" err="1"/>
              <a:t>afimbriais</a:t>
            </a:r>
            <a:endParaRPr lang="pt-BR" sz="2400" dirty="0"/>
          </a:p>
          <a:p>
            <a:r>
              <a:rPr lang="pt-BR" sz="2400" dirty="0"/>
              <a:t>(NATARO; KAPER, 1998; PATON; PATON, 1998).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314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Toxina </a:t>
            </a:r>
            <a:r>
              <a:rPr lang="pt-BR" dirty="0" err="1" smtClean="0"/>
              <a:t>shiga</a:t>
            </a: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2592924" y="1558636"/>
            <a:ext cx="7351176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Ensaios imunológicos de </a:t>
            </a:r>
            <a:r>
              <a:rPr lang="pt-BR" sz="2400" dirty="0" smtClean="0"/>
              <a:t>neutralização demonstraram </a:t>
            </a:r>
            <a:r>
              <a:rPr lang="pt-BR" sz="2400" dirty="0"/>
              <a:t>que as toxinas </a:t>
            </a:r>
            <a:r>
              <a:rPr lang="pt-BR" sz="2400" dirty="0" err="1"/>
              <a:t>Shiga</a:t>
            </a:r>
            <a:r>
              <a:rPr lang="pt-BR" sz="2400" dirty="0"/>
              <a:t>, </a:t>
            </a:r>
            <a:r>
              <a:rPr lang="pt-BR" sz="2400" dirty="0" smtClean="0"/>
              <a:t>principais marcadores </a:t>
            </a:r>
            <a:r>
              <a:rPr lang="pt-BR" sz="2400" dirty="0"/>
              <a:t>de virulência de cepas de STEC, </a:t>
            </a:r>
            <a:r>
              <a:rPr lang="pt-BR" sz="2400" dirty="0" smtClean="0"/>
              <a:t>podem ser </a:t>
            </a:r>
            <a:r>
              <a:rPr lang="pt-BR" sz="2400" dirty="0"/>
              <a:t>divididas em dois grupos </a:t>
            </a:r>
            <a:r>
              <a:rPr lang="pt-BR" sz="2400" dirty="0" smtClean="0"/>
              <a:t>antigênicos:</a:t>
            </a:r>
          </a:p>
          <a:p>
            <a:endParaRPr lang="pt-B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 smtClean="0"/>
              <a:t>O grupo um</a:t>
            </a:r>
            <a:r>
              <a:rPr lang="pt-BR" sz="2400" dirty="0"/>
              <a:t>, </a:t>
            </a:r>
            <a:r>
              <a:rPr lang="pt-BR" sz="2400" dirty="0" smtClean="0"/>
              <a:t>Stx1;</a:t>
            </a:r>
          </a:p>
          <a:p>
            <a:endParaRPr lang="pt-BR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 smtClean="0"/>
              <a:t>O </a:t>
            </a:r>
            <a:r>
              <a:rPr lang="pt-BR" sz="2400" dirty="0"/>
              <a:t>grupo </a:t>
            </a:r>
            <a:r>
              <a:rPr lang="pt-BR" sz="2400" dirty="0" smtClean="0"/>
              <a:t>dois ,Stx2;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400" dirty="0"/>
          </a:p>
          <a:p>
            <a:r>
              <a:rPr lang="pt-BR" sz="2400" dirty="0" smtClean="0"/>
              <a:t>* Diferença entre os grupos ;</a:t>
            </a:r>
            <a:endParaRPr lang="pt-BR" sz="24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484817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Fatores de adesão :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2592924" y="1905000"/>
            <a:ext cx="736156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 smtClean="0"/>
          </a:p>
          <a:p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800" dirty="0" smtClean="0"/>
              <a:t> </a:t>
            </a:r>
            <a:r>
              <a:rPr lang="pt-BR" sz="2800" dirty="0" err="1"/>
              <a:t>I</a:t>
            </a:r>
            <a:r>
              <a:rPr lang="pt-BR" sz="2800" dirty="0" err="1" smtClean="0"/>
              <a:t>ntimina</a:t>
            </a:r>
            <a:r>
              <a:rPr lang="pt-BR" sz="2800" dirty="0" smtClean="0"/>
              <a:t> </a:t>
            </a:r>
            <a:r>
              <a:rPr lang="pt-BR" dirty="0" smtClean="0"/>
              <a:t>;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6891" y="2717846"/>
            <a:ext cx="3657600" cy="2295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509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Como adquirir ?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2592924" y="1766455"/>
            <a:ext cx="81720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 smtClean="0"/>
              <a:t> Alimentos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 smtClean="0"/>
              <a:t> Reservatórios 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199" y="1423555"/>
            <a:ext cx="7184159" cy="5172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70879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OBRIGADO PELA ATENÇÃO !!!</a:t>
            </a:r>
            <a:endParaRPr lang="pt-BR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8064" y="2864427"/>
            <a:ext cx="3810000" cy="3810000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6302" y="2756394"/>
            <a:ext cx="3320762" cy="3668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8463726"/>
      </p:ext>
    </p:extLst>
  </p:cSld>
  <p:clrMapOvr>
    <a:masterClrMapping/>
  </p:clrMapOvr>
</p:sld>
</file>

<file path=ppt/theme/theme1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112</TotalTime>
  <Words>233</Words>
  <Application>Microsoft Office PowerPoint</Application>
  <PresentationFormat>Widescreen</PresentationFormat>
  <Paragraphs>43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4" baseType="lpstr">
      <vt:lpstr>Arial</vt:lpstr>
      <vt:lpstr>Century</vt:lpstr>
      <vt:lpstr>Century Gothic</vt:lpstr>
      <vt:lpstr>Wingdings 3</vt:lpstr>
      <vt:lpstr>Cacho</vt:lpstr>
      <vt:lpstr>Escherichia coli  “s-tec’’  </vt:lpstr>
      <vt:lpstr>O que é?</vt:lpstr>
      <vt:lpstr>Como foi descoberta ?</vt:lpstr>
      <vt:lpstr>Nomenclatura:</vt:lpstr>
      <vt:lpstr>Fatores de virulência :</vt:lpstr>
      <vt:lpstr>Toxina shiga </vt:lpstr>
      <vt:lpstr>Fatores de adesão :</vt:lpstr>
      <vt:lpstr>Como adquirir ? </vt:lpstr>
      <vt:lpstr>OBRIGADO PELA ATENÇÃO !!!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Escherichia coli  s-tec</dc:title>
  <dc:creator>Joberte</dc:creator>
  <cp:lastModifiedBy>Joberte</cp:lastModifiedBy>
  <cp:revision>11</cp:revision>
  <dcterms:created xsi:type="dcterms:W3CDTF">2014-11-25T21:58:08Z</dcterms:created>
  <dcterms:modified xsi:type="dcterms:W3CDTF">2014-11-25T23:50:12Z</dcterms:modified>
</cp:coreProperties>
</file>